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2" r:id="rId1"/>
  </p:sldMasterIdLst>
  <p:sldIdLst>
    <p:sldId id="256" r:id="rId2"/>
    <p:sldId id="257" r:id="rId3"/>
    <p:sldId id="258" r:id="rId4"/>
    <p:sldId id="259" r:id="rId5"/>
    <p:sldId id="260" r:id="rId6"/>
    <p:sldId id="261" r:id="rId7"/>
    <p:sldId id="262" r:id="rId8"/>
    <p:sldId id="263" r:id="rId9"/>
    <p:sldId id="264" r:id="rId10"/>
    <p:sldId id="281" r:id="rId11"/>
    <p:sldId id="266" r:id="rId12"/>
    <p:sldId id="267" r:id="rId13"/>
    <p:sldId id="270" r:id="rId14"/>
    <p:sldId id="271" r:id="rId15"/>
    <p:sldId id="277" r:id="rId16"/>
    <p:sldId id="280" r:id="rId17"/>
    <p:sldId id="272" r:id="rId18"/>
    <p:sldId id="276" r:id="rId19"/>
    <p:sldId id="273" r:id="rId20"/>
    <p:sldId id="274" r:id="rId21"/>
    <p:sldId id="275" r:id="rId22"/>
    <p:sldId id="278" r:id="rId23"/>
    <p:sldId id="279" r:id="rId24"/>
    <p:sldId id="26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B2082"/>
    <a:srgbClr val="18F81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979273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6932873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8F63A3B-78C7-47BE-AE5E-E10140E04643}" type="slidenum">
              <a:rPr lang="en-US" smtClean="0"/>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8891870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292197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8F63A3B-78C7-47BE-AE5E-E10140E04643}" type="slidenum">
              <a:rPr lang="en-US" smtClean="0"/>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83377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87154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054905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6234209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296393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306331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7648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3083990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956996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873374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3513199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10/23/2015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20383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32"/>
            <a:ext cx="2356674"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C764DE79-268F-4C1A-8933-263129D2AF90}" type="datetimeFigureOut">
              <a:rPr lang="en-US" smtClean="0"/>
              <a:t>10/23/2015</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3825050334"/>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 id="2147483726" r:id="rId14"/>
    <p:sldLayoutId id="2147483727" r:id="rId15"/>
    <p:sldLayoutId id="214748372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18535" y="452663"/>
            <a:ext cx="9144000" cy="1453412"/>
          </a:xfrm>
        </p:spPr>
        <p:txBody>
          <a:bodyPr>
            <a:normAutofit/>
          </a:bodyPr>
          <a:lstStyle/>
          <a:p>
            <a:pPr algn="ctr"/>
            <a:r>
              <a:rPr lang="en-US" dirty="0" smtClean="0">
                <a:solidFill>
                  <a:srgbClr val="002060"/>
                </a:solidFill>
              </a:rPr>
              <a:t>“Online Internet Banking”</a:t>
            </a:r>
            <a:endParaRPr lang="en-US" dirty="0">
              <a:solidFill>
                <a:srgbClr val="002060"/>
              </a:solidFill>
            </a:endParaRPr>
          </a:p>
        </p:txBody>
      </p:sp>
      <p:sp>
        <p:nvSpPr>
          <p:cNvPr id="3" name="Subtitle 2"/>
          <p:cNvSpPr>
            <a:spLocks noGrp="1"/>
          </p:cNvSpPr>
          <p:nvPr>
            <p:ph type="subTitle" idx="1"/>
          </p:nvPr>
        </p:nvSpPr>
        <p:spPr>
          <a:xfrm>
            <a:off x="1610098" y="2421229"/>
            <a:ext cx="8455468" cy="3554568"/>
          </a:xfrm>
        </p:spPr>
        <p:txBody>
          <a:bodyPr/>
          <a:lstStyle/>
          <a:p>
            <a:pPr algn="ctr">
              <a:defRPr/>
            </a:pPr>
            <a:endParaRPr lang="en-US" dirty="0" smtClean="0">
              <a:solidFill>
                <a:srgbClr val="FF0000"/>
              </a:solidFill>
            </a:endParaRPr>
          </a:p>
          <a:p>
            <a:pPr algn="ctr">
              <a:defRPr/>
            </a:pPr>
            <a:r>
              <a:rPr lang="en-US" sz="2400" dirty="0" smtClean="0">
                <a:solidFill>
                  <a:srgbClr val="0070C0"/>
                </a:solidFill>
              </a:rPr>
              <a:t>Presented </a:t>
            </a:r>
            <a:r>
              <a:rPr lang="en-US" sz="2400" dirty="0">
                <a:solidFill>
                  <a:srgbClr val="0070C0"/>
                </a:solidFill>
              </a:rPr>
              <a:t>By :</a:t>
            </a:r>
          </a:p>
          <a:p>
            <a:pPr algn="r"/>
            <a:endParaRPr lang="en-US" dirty="0" smtClean="0"/>
          </a:p>
          <a:p>
            <a:pPr lvl="2" algn="r"/>
            <a:r>
              <a:rPr lang="en-US" sz="2400" dirty="0" smtClean="0">
                <a:solidFill>
                  <a:srgbClr val="7B2082"/>
                </a:solidFill>
              </a:rPr>
              <a:t>Rushabh Wadkar (80)</a:t>
            </a:r>
          </a:p>
          <a:p>
            <a:pPr lvl="2" algn="r"/>
            <a:r>
              <a:rPr lang="en-US" sz="2400" dirty="0" err="1" smtClean="0">
                <a:solidFill>
                  <a:srgbClr val="7B2082"/>
                </a:solidFill>
              </a:rPr>
              <a:t>Kunal</a:t>
            </a:r>
            <a:r>
              <a:rPr lang="en-US" sz="2400" dirty="0" smtClean="0">
                <a:solidFill>
                  <a:srgbClr val="7B2082"/>
                </a:solidFill>
              </a:rPr>
              <a:t> </a:t>
            </a:r>
            <a:r>
              <a:rPr lang="en-US" sz="2400" dirty="0" err="1" smtClean="0">
                <a:solidFill>
                  <a:srgbClr val="7B2082"/>
                </a:solidFill>
              </a:rPr>
              <a:t>Shinde</a:t>
            </a:r>
            <a:r>
              <a:rPr lang="en-US" sz="2400" dirty="0" smtClean="0">
                <a:solidFill>
                  <a:srgbClr val="7B2082"/>
                </a:solidFill>
              </a:rPr>
              <a:t> (67)</a:t>
            </a:r>
          </a:p>
          <a:p>
            <a:pPr lvl="2" algn="r"/>
            <a:r>
              <a:rPr lang="en-US" sz="2400" dirty="0" err="1" smtClean="0">
                <a:solidFill>
                  <a:srgbClr val="7B2082"/>
                </a:solidFill>
              </a:rPr>
              <a:t>Swapnil</a:t>
            </a:r>
            <a:r>
              <a:rPr lang="en-US" sz="2400" dirty="0" smtClean="0">
                <a:solidFill>
                  <a:srgbClr val="7B2082"/>
                </a:solidFill>
              </a:rPr>
              <a:t> </a:t>
            </a:r>
            <a:r>
              <a:rPr lang="en-US" sz="2400" dirty="0" err="1" smtClean="0">
                <a:solidFill>
                  <a:srgbClr val="7B2082"/>
                </a:solidFill>
              </a:rPr>
              <a:t>Velunde</a:t>
            </a:r>
            <a:r>
              <a:rPr lang="en-US" sz="2400" dirty="0" smtClean="0">
                <a:solidFill>
                  <a:srgbClr val="7B2082"/>
                </a:solidFill>
              </a:rPr>
              <a:t> (79)</a:t>
            </a:r>
          </a:p>
          <a:p>
            <a:pPr lvl="2" algn="r"/>
            <a:r>
              <a:rPr lang="en-US" sz="2400" dirty="0" err="1" smtClean="0">
                <a:solidFill>
                  <a:srgbClr val="7B2082"/>
                </a:solidFill>
              </a:rPr>
              <a:t>Tejas</a:t>
            </a:r>
            <a:r>
              <a:rPr lang="en-US" sz="2400" dirty="0" smtClean="0">
                <a:solidFill>
                  <a:srgbClr val="7B2082"/>
                </a:solidFill>
              </a:rPr>
              <a:t> </a:t>
            </a:r>
            <a:r>
              <a:rPr lang="en-US" sz="2400" dirty="0" err="1" smtClean="0">
                <a:solidFill>
                  <a:srgbClr val="7B2082"/>
                </a:solidFill>
              </a:rPr>
              <a:t>Zarekar</a:t>
            </a:r>
            <a:r>
              <a:rPr lang="en-US" sz="2400" dirty="0" smtClean="0">
                <a:solidFill>
                  <a:srgbClr val="7B2082"/>
                </a:solidFill>
              </a:rPr>
              <a:t> (83)</a:t>
            </a:r>
            <a:endParaRPr lang="en-US" sz="2400" dirty="0">
              <a:solidFill>
                <a:srgbClr val="7B2082"/>
              </a:solidFill>
            </a:endParaRPr>
          </a:p>
        </p:txBody>
      </p:sp>
    </p:spTree>
    <p:extLst>
      <p:ext uri="{BB962C8B-B14F-4D97-AF65-F5344CB8AC3E}">
        <p14:creationId xmlns:p14="http://schemas.microsoft.com/office/powerpoint/2010/main" val="34154125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74106" y="0"/>
            <a:ext cx="4243788" cy="6858000"/>
          </a:xfrm>
          <a:prstGeom prst="rect">
            <a:avLst/>
          </a:prstGeom>
        </p:spPr>
      </p:pic>
    </p:spTree>
    <p:extLst>
      <p:ext uri="{BB962C8B-B14F-4D97-AF65-F5344CB8AC3E}">
        <p14:creationId xmlns:p14="http://schemas.microsoft.com/office/powerpoint/2010/main" val="1386475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764406" y="850006"/>
            <a:ext cx="5512158" cy="461665"/>
          </a:xfrm>
          <a:prstGeom prst="rect">
            <a:avLst/>
          </a:prstGeom>
          <a:noFill/>
        </p:spPr>
        <p:txBody>
          <a:bodyPr wrap="square" rtlCol="0">
            <a:spAutoFit/>
          </a:bodyPr>
          <a:lstStyle/>
          <a:p>
            <a:r>
              <a:rPr lang="en-US" sz="2400" dirty="0" smtClean="0">
                <a:solidFill>
                  <a:srgbClr val="C00000"/>
                </a:solidFill>
              </a:rPr>
              <a:t>Data Flow Diagram</a:t>
            </a:r>
            <a:endParaRPr lang="en-US" sz="2400" dirty="0">
              <a:solidFill>
                <a:srgbClr val="C00000"/>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0766" y="1710761"/>
            <a:ext cx="10058400" cy="4295305"/>
          </a:xfrm>
          <a:prstGeom prst="rect">
            <a:avLst/>
          </a:prstGeom>
        </p:spPr>
      </p:pic>
    </p:spTree>
    <p:extLst>
      <p:ext uri="{BB962C8B-B14F-4D97-AF65-F5344CB8AC3E}">
        <p14:creationId xmlns:p14="http://schemas.microsoft.com/office/powerpoint/2010/main" val="152488943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0017" y="528232"/>
            <a:ext cx="7933386" cy="6329768"/>
          </a:xfrm>
          <a:prstGeom prst="rect">
            <a:avLst/>
          </a:prstGeom>
        </p:spPr>
      </p:pic>
      <p:sp>
        <p:nvSpPr>
          <p:cNvPr id="4" name="TextBox 3"/>
          <p:cNvSpPr txBox="1"/>
          <p:nvPr/>
        </p:nvSpPr>
        <p:spPr>
          <a:xfrm>
            <a:off x="10556383" y="1262130"/>
            <a:ext cx="1479892" cy="369332"/>
          </a:xfrm>
          <a:prstGeom prst="rect">
            <a:avLst/>
          </a:prstGeom>
          <a:noFill/>
        </p:spPr>
        <p:txBody>
          <a:bodyPr wrap="none" rtlCol="0">
            <a:spAutoFit/>
          </a:bodyPr>
          <a:lstStyle/>
          <a:p>
            <a:r>
              <a:rPr lang="en-IN" dirty="0" smtClean="0"/>
              <a:t>Level 1 DFD</a:t>
            </a:r>
            <a:endParaRPr lang="en-IN" dirty="0"/>
          </a:p>
        </p:txBody>
      </p:sp>
    </p:spTree>
    <p:extLst>
      <p:ext uri="{BB962C8B-B14F-4D97-AF65-F5344CB8AC3E}">
        <p14:creationId xmlns:p14="http://schemas.microsoft.com/office/powerpoint/2010/main" val="24448732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06840" y="772731"/>
            <a:ext cx="5795493" cy="646331"/>
          </a:xfrm>
          <a:prstGeom prst="rect">
            <a:avLst/>
          </a:prstGeom>
          <a:noFill/>
        </p:spPr>
        <p:txBody>
          <a:bodyPr wrap="square" rtlCol="0">
            <a:spAutoFit/>
          </a:bodyPr>
          <a:lstStyle/>
          <a:p>
            <a:pPr algn="ctr"/>
            <a:r>
              <a:rPr lang="en-US" sz="3600" dirty="0" smtClean="0">
                <a:solidFill>
                  <a:srgbClr val="C00000"/>
                </a:solidFill>
              </a:rPr>
              <a:t>Project Snap Shots</a:t>
            </a:r>
            <a:endParaRPr lang="en-US" sz="3600" dirty="0">
              <a:solidFill>
                <a:srgbClr val="C00000"/>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3797" y="1419062"/>
            <a:ext cx="10058400" cy="5655088"/>
          </a:xfrm>
          <a:prstGeom prst="rect">
            <a:avLst/>
          </a:prstGeom>
        </p:spPr>
      </p:pic>
    </p:spTree>
    <p:extLst>
      <p:ext uri="{BB962C8B-B14F-4D97-AF65-F5344CB8AC3E}">
        <p14:creationId xmlns:p14="http://schemas.microsoft.com/office/powerpoint/2010/main" val="3895806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5921" y="787284"/>
            <a:ext cx="10058400" cy="5655088"/>
          </a:xfrm>
          <a:prstGeom prst="rect">
            <a:avLst/>
          </a:prstGeom>
        </p:spPr>
      </p:pic>
    </p:spTree>
    <p:extLst>
      <p:ext uri="{BB962C8B-B14F-4D97-AF65-F5344CB8AC3E}">
        <p14:creationId xmlns:p14="http://schemas.microsoft.com/office/powerpoint/2010/main" val="22549150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9707" y="928952"/>
            <a:ext cx="10058400" cy="5655088"/>
          </a:xfrm>
          <a:prstGeom prst="rect">
            <a:avLst/>
          </a:prstGeom>
        </p:spPr>
      </p:pic>
    </p:spTree>
    <p:extLst>
      <p:ext uri="{BB962C8B-B14F-4D97-AF65-F5344CB8AC3E}">
        <p14:creationId xmlns:p14="http://schemas.microsoft.com/office/powerpoint/2010/main" val="33205608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1070" y="928952"/>
            <a:ext cx="10058400" cy="5655088"/>
          </a:xfrm>
          <a:prstGeom prst="rect">
            <a:avLst/>
          </a:prstGeom>
        </p:spPr>
      </p:pic>
    </p:spTree>
    <p:extLst>
      <p:ext uri="{BB962C8B-B14F-4D97-AF65-F5344CB8AC3E}">
        <p14:creationId xmlns:p14="http://schemas.microsoft.com/office/powerpoint/2010/main" val="3693653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9707" y="851678"/>
            <a:ext cx="10058400" cy="5655088"/>
          </a:xfrm>
          <a:prstGeom prst="rect">
            <a:avLst/>
          </a:prstGeom>
        </p:spPr>
      </p:pic>
    </p:spTree>
    <p:extLst>
      <p:ext uri="{BB962C8B-B14F-4D97-AF65-F5344CB8AC3E}">
        <p14:creationId xmlns:p14="http://schemas.microsoft.com/office/powerpoint/2010/main" val="101225440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2282" y="1019104"/>
            <a:ext cx="10058400" cy="5655088"/>
          </a:xfrm>
          <a:prstGeom prst="rect">
            <a:avLst/>
          </a:prstGeom>
        </p:spPr>
      </p:pic>
    </p:spTree>
    <p:extLst>
      <p:ext uri="{BB962C8B-B14F-4D97-AF65-F5344CB8AC3E}">
        <p14:creationId xmlns:p14="http://schemas.microsoft.com/office/powerpoint/2010/main" val="32581293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9539" y="901522"/>
            <a:ext cx="10058400" cy="5820142"/>
          </a:xfrm>
          <a:prstGeom prst="rect">
            <a:avLst/>
          </a:prstGeom>
        </p:spPr>
      </p:pic>
    </p:spTree>
    <p:extLst>
      <p:ext uri="{BB962C8B-B14F-4D97-AF65-F5344CB8AC3E}">
        <p14:creationId xmlns:p14="http://schemas.microsoft.com/office/powerpoint/2010/main" val="5423884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rgbClr val="C00000"/>
                </a:solidFill>
              </a:rPr>
              <a:t>INDEX</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v"/>
            </a:pPr>
            <a:r>
              <a:rPr lang="en-US" sz="2400" dirty="0" smtClean="0">
                <a:solidFill>
                  <a:srgbClr val="C00000"/>
                </a:solidFill>
              </a:rPr>
              <a:t>Introduction</a:t>
            </a:r>
          </a:p>
          <a:p>
            <a:pPr>
              <a:buFont typeface="Wingdings" panose="05000000000000000000" pitchFamily="2" charset="2"/>
              <a:buChar char="v"/>
            </a:pPr>
            <a:r>
              <a:rPr lang="en-US" sz="2400" dirty="0" smtClean="0">
                <a:solidFill>
                  <a:srgbClr val="C00000"/>
                </a:solidFill>
              </a:rPr>
              <a:t>Problem Definition</a:t>
            </a:r>
          </a:p>
          <a:p>
            <a:pPr>
              <a:buFont typeface="Wingdings" panose="05000000000000000000" pitchFamily="2" charset="2"/>
              <a:buChar char="v"/>
            </a:pPr>
            <a:r>
              <a:rPr lang="en-US" sz="2400" dirty="0" smtClean="0">
                <a:solidFill>
                  <a:srgbClr val="C00000"/>
                </a:solidFill>
              </a:rPr>
              <a:t>System Requirement</a:t>
            </a:r>
          </a:p>
          <a:p>
            <a:pPr>
              <a:buFont typeface="Wingdings" panose="05000000000000000000" pitchFamily="2" charset="2"/>
              <a:buChar char="v"/>
            </a:pPr>
            <a:r>
              <a:rPr lang="en-US" sz="2400" dirty="0" smtClean="0">
                <a:solidFill>
                  <a:srgbClr val="C00000"/>
                </a:solidFill>
              </a:rPr>
              <a:t>System Design</a:t>
            </a:r>
          </a:p>
          <a:p>
            <a:pPr>
              <a:buFont typeface="Wingdings" panose="05000000000000000000" pitchFamily="2" charset="2"/>
              <a:buChar char="v"/>
            </a:pPr>
            <a:r>
              <a:rPr lang="en-US" sz="2400" dirty="0" smtClean="0">
                <a:solidFill>
                  <a:srgbClr val="C00000"/>
                </a:solidFill>
              </a:rPr>
              <a:t>Project Snap shots</a:t>
            </a:r>
          </a:p>
          <a:p>
            <a:pPr>
              <a:buFont typeface="Wingdings" panose="05000000000000000000" pitchFamily="2" charset="2"/>
              <a:buChar char="v"/>
            </a:pPr>
            <a:r>
              <a:rPr lang="en-US" sz="2400" dirty="0" smtClean="0">
                <a:solidFill>
                  <a:srgbClr val="C00000"/>
                </a:solidFill>
              </a:rPr>
              <a:t>Conclusion</a:t>
            </a:r>
          </a:p>
          <a:p>
            <a:pPr>
              <a:buFont typeface="Wingdings" panose="05000000000000000000" pitchFamily="2" charset="2"/>
              <a:buChar char="v"/>
            </a:pPr>
            <a:endParaRPr lang="en-US" sz="2400" dirty="0" smtClean="0"/>
          </a:p>
          <a:p>
            <a:pPr>
              <a:buFont typeface="Wingdings" panose="05000000000000000000" pitchFamily="2" charset="2"/>
              <a:buChar char="v"/>
            </a:pPr>
            <a:endParaRPr lang="en-US" sz="2400" dirty="0" smtClean="0"/>
          </a:p>
          <a:p>
            <a:pPr>
              <a:buFont typeface="Wingdings" panose="05000000000000000000" pitchFamily="2" charset="2"/>
              <a:buChar char="v"/>
            </a:pPr>
            <a:endParaRPr lang="en-US" sz="2400" dirty="0"/>
          </a:p>
        </p:txBody>
      </p:sp>
    </p:spTree>
    <p:extLst>
      <p:ext uri="{BB962C8B-B14F-4D97-AF65-F5344CB8AC3E}">
        <p14:creationId xmlns:p14="http://schemas.microsoft.com/office/powerpoint/2010/main" val="20815529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1070" y="877436"/>
            <a:ext cx="10058400" cy="5655088"/>
          </a:xfrm>
          <a:prstGeom prst="rect">
            <a:avLst/>
          </a:prstGeom>
        </p:spPr>
      </p:pic>
    </p:spTree>
    <p:extLst>
      <p:ext uri="{BB962C8B-B14F-4D97-AF65-F5344CB8AC3E}">
        <p14:creationId xmlns:p14="http://schemas.microsoft.com/office/powerpoint/2010/main" val="5581130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873" y="824248"/>
            <a:ext cx="10058400" cy="5662451"/>
          </a:xfrm>
          <a:prstGeom prst="rect">
            <a:avLst/>
          </a:prstGeom>
        </p:spPr>
      </p:pic>
    </p:spTree>
    <p:extLst>
      <p:ext uri="{BB962C8B-B14F-4D97-AF65-F5344CB8AC3E}">
        <p14:creationId xmlns:p14="http://schemas.microsoft.com/office/powerpoint/2010/main" val="1600775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0902" y="643944"/>
            <a:ext cx="10058400" cy="5820142"/>
          </a:xfrm>
          <a:prstGeom prst="rect">
            <a:avLst/>
          </a:prstGeom>
        </p:spPr>
      </p:pic>
    </p:spTree>
    <p:extLst>
      <p:ext uri="{BB962C8B-B14F-4D97-AF65-F5344CB8AC3E}">
        <p14:creationId xmlns:p14="http://schemas.microsoft.com/office/powerpoint/2010/main" val="6962186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0114" y="772732"/>
            <a:ext cx="10058400" cy="5662451"/>
          </a:xfrm>
          <a:prstGeom prst="rect">
            <a:avLst/>
          </a:prstGeom>
        </p:spPr>
      </p:pic>
    </p:spTree>
    <p:extLst>
      <p:ext uri="{BB962C8B-B14F-4D97-AF65-F5344CB8AC3E}">
        <p14:creationId xmlns:p14="http://schemas.microsoft.com/office/powerpoint/2010/main" val="15345340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accent6">
                    <a:lumMod val="50000"/>
                  </a:schemeClr>
                </a:solidFill>
              </a:rPr>
              <a:t>Conclusion</a:t>
            </a:r>
            <a:endParaRPr lang="en-US" dirty="0">
              <a:solidFill>
                <a:schemeClr val="accent6">
                  <a:lumMod val="50000"/>
                </a:schemeClr>
              </a:solidFill>
            </a:endParaRPr>
          </a:p>
        </p:txBody>
      </p:sp>
      <p:sp>
        <p:nvSpPr>
          <p:cNvPr id="3" name="Content Placeholder 2"/>
          <p:cNvSpPr>
            <a:spLocks noGrp="1"/>
          </p:cNvSpPr>
          <p:nvPr>
            <p:ph idx="1"/>
          </p:nvPr>
        </p:nvSpPr>
        <p:spPr>
          <a:xfrm>
            <a:off x="2099814" y="1905000"/>
            <a:ext cx="8915400" cy="3777622"/>
          </a:xfrm>
        </p:spPr>
        <p:txBody>
          <a:bodyPr>
            <a:normAutofit fontScale="92500"/>
          </a:bodyPr>
          <a:lstStyle/>
          <a:p>
            <a:pPr marL="0" indent="0">
              <a:lnSpc>
                <a:spcPct val="150000"/>
              </a:lnSpc>
              <a:buNone/>
            </a:pPr>
            <a:r>
              <a:rPr lang="en-US" sz="2000" dirty="0" smtClean="0">
                <a:solidFill>
                  <a:schemeClr val="tx1"/>
                </a:solidFill>
              </a:rPr>
              <a:t>We </a:t>
            </a:r>
            <a:r>
              <a:rPr lang="en-US" sz="2000" dirty="0">
                <a:solidFill>
                  <a:schemeClr val="tx1"/>
                </a:solidFill>
              </a:rPr>
              <a:t>have successfully completed the online orientation for online </a:t>
            </a:r>
            <a:r>
              <a:rPr lang="en-US" sz="2000" dirty="0" smtClean="0">
                <a:solidFill>
                  <a:schemeClr val="tx1"/>
                </a:solidFill>
              </a:rPr>
              <a:t>Banking. </a:t>
            </a:r>
            <a:r>
              <a:rPr lang="en-US" sz="2000" dirty="0">
                <a:solidFill>
                  <a:schemeClr val="tx1"/>
                </a:solidFill>
              </a:rPr>
              <a:t>Online Banking System project captures activities performed by different roles in real life banking which provides enhanced techniques for maintaining the required information up to date, which results in efficiency. The project gives real life understanding of Online Banking System and activities performed by various roles in the supply chain</a:t>
            </a:r>
            <a:r>
              <a:rPr lang="en-US" sz="2000" dirty="0" smtClean="0">
                <a:solidFill>
                  <a:schemeClr val="tx1"/>
                </a:solidFill>
              </a:rPr>
              <a:t>.</a:t>
            </a:r>
            <a:endParaRPr lang="en-US" sz="2000" dirty="0">
              <a:solidFill>
                <a:schemeClr val="tx1"/>
              </a:solidFill>
            </a:endParaRPr>
          </a:p>
          <a:p>
            <a:pPr marL="0" indent="0">
              <a:lnSpc>
                <a:spcPct val="150000"/>
              </a:lnSpc>
              <a:buNone/>
            </a:pPr>
            <a:r>
              <a:rPr lang="en-US" sz="2000" dirty="0" smtClean="0">
                <a:solidFill>
                  <a:schemeClr val="tx1"/>
                </a:solidFill>
              </a:rPr>
              <a:t>Online </a:t>
            </a:r>
            <a:r>
              <a:rPr lang="en-US" sz="2000" dirty="0" smtClean="0">
                <a:solidFill>
                  <a:schemeClr val="tx1"/>
                </a:solidFill>
              </a:rPr>
              <a:t>banking is </a:t>
            </a:r>
            <a:r>
              <a:rPr lang="en-US" sz="2000" dirty="0">
                <a:solidFill>
                  <a:schemeClr val="tx1"/>
                </a:solidFill>
              </a:rPr>
              <a:t>very advantageous as it is user friendly, quick to access and reliable software. </a:t>
            </a:r>
          </a:p>
        </p:txBody>
      </p:sp>
    </p:spTree>
    <p:extLst>
      <p:ext uri="{BB962C8B-B14F-4D97-AF65-F5344CB8AC3E}">
        <p14:creationId xmlns:p14="http://schemas.microsoft.com/office/powerpoint/2010/main" val="23373565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4435" y="624110"/>
            <a:ext cx="8911687" cy="1280890"/>
          </a:xfrm>
        </p:spPr>
        <p:txBody>
          <a:bodyPr/>
          <a:lstStyle/>
          <a:p>
            <a:pPr algn="ctr"/>
            <a:r>
              <a:rPr lang="en-US" dirty="0" smtClean="0">
                <a:solidFill>
                  <a:schemeClr val="accent6">
                    <a:lumMod val="50000"/>
                  </a:schemeClr>
                </a:solidFill>
              </a:rPr>
              <a:t>Introduction</a:t>
            </a:r>
            <a:endParaRPr lang="en-US" dirty="0">
              <a:solidFill>
                <a:schemeClr val="accent6">
                  <a:lumMod val="50000"/>
                </a:schemeClr>
              </a:solidFill>
            </a:endParaRPr>
          </a:p>
        </p:txBody>
      </p:sp>
      <p:sp>
        <p:nvSpPr>
          <p:cNvPr id="3" name="Content Placeholder 2"/>
          <p:cNvSpPr>
            <a:spLocks noGrp="1"/>
          </p:cNvSpPr>
          <p:nvPr>
            <p:ph idx="1"/>
          </p:nvPr>
        </p:nvSpPr>
        <p:spPr>
          <a:xfrm>
            <a:off x="1923224" y="1905000"/>
            <a:ext cx="8915400" cy="3777622"/>
          </a:xfrm>
        </p:spPr>
        <p:txBody>
          <a:bodyPr>
            <a:normAutofit/>
          </a:bodyPr>
          <a:lstStyle/>
          <a:p>
            <a:r>
              <a:rPr lang="en-US" sz="2400" dirty="0"/>
              <a:t>The online internet banking web application is intended to provide complete solution for bank customers/users through a single </a:t>
            </a:r>
            <a:r>
              <a:rPr lang="en-US" sz="2400" dirty="0" err="1"/>
              <a:t>getway</a:t>
            </a:r>
            <a:r>
              <a:rPr lang="en-US" sz="2400" dirty="0"/>
              <a:t> using the internet as the sole medium. It will enable bank users to withdraw amount, transfer amount and view a mini-statement of the last 5 transactions without having to visit the bank physically.</a:t>
            </a:r>
            <a:endParaRPr lang="en-IN" sz="2400" dirty="0"/>
          </a:p>
        </p:txBody>
      </p:sp>
    </p:spTree>
    <p:extLst>
      <p:ext uri="{BB962C8B-B14F-4D97-AF65-F5344CB8AC3E}">
        <p14:creationId xmlns:p14="http://schemas.microsoft.com/office/powerpoint/2010/main" val="7257303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C00000"/>
                </a:solidFill>
              </a:rPr>
              <a:t>Problem Definition</a:t>
            </a:r>
            <a:endParaRPr lang="en-US" dirty="0">
              <a:solidFill>
                <a:srgbClr val="C00000"/>
              </a:solidFill>
            </a:endParaRPr>
          </a:p>
        </p:txBody>
      </p:sp>
      <p:sp>
        <p:nvSpPr>
          <p:cNvPr id="3" name="Content Placeholder 2"/>
          <p:cNvSpPr>
            <a:spLocks noGrp="1"/>
          </p:cNvSpPr>
          <p:nvPr>
            <p:ph idx="1"/>
          </p:nvPr>
        </p:nvSpPr>
        <p:spPr>
          <a:xfrm>
            <a:off x="940158" y="1669960"/>
            <a:ext cx="10564454" cy="4563414"/>
          </a:xfrm>
        </p:spPr>
        <p:txBody>
          <a:bodyPr>
            <a:normAutofit fontScale="92500" lnSpcReduction="20000"/>
          </a:bodyPr>
          <a:lstStyle/>
          <a:p>
            <a:r>
              <a:rPr lang="en-US" dirty="0"/>
              <a:t>This 'Online Banking' Project is a model Internet Banking Site. This site enables the customers to perform the basic banking transactions by sitting at their office or at homes through PC or laptop. The customers can access the banks website for viewing their Account details and perform the transactions on account as per their requirements</a:t>
            </a:r>
            <a:r>
              <a:rPr lang="en-US" dirty="0" smtClean="0"/>
              <a:t>.</a:t>
            </a:r>
            <a:endParaRPr lang="en-IN" dirty="0"/>
          </a:p>
          <a:p>
            <a:r>
              <a:rPr lang="en-US" dirty="0" smtClean="0"/>
              <a:t>Internet </a:t>
            </a:r>
            <a:r>
              <a:rPr lang="en-US" dirty="0"/>
              <a:t>banking is a product of e-commerce in the field of banking and financial services. In what can be described as business to customer domain for banking industry, Internet banking offers different online services like balance enquiry, balance transfer, opening account, check status etc. Mostly, these are traditional services offered through internet as a new delivery channel</a:t>
            </a:r>
            <a:r>
              <a:rPr lang="en-US" dirty="0" smtClean="0"/>
              <a:t>.</a:t>
            </a:r>
            <a:endParaRPr lang="en-IN" dirty="0"/>
          </a:p>
          <a:p>
            <a:r>
              <a:rPr lang="en-US" dirty="0"/>
              <a:t>The Traditional way of maintaining details of a user in a bank was to enter the details and record them. Every time the user need to perform some transactions he has to go to bank and perform the necessary actions, which may not be so feasible all the time. It may be a hard-hitting task for the users and the bankers too. The project gives real life understanding of Online Banking System and activities performed by various roles in the supply chain. Here, we provide an automation for banking system through Internet</a:t>
            </a:r>
            <a:r>
              <a:rPr lang="en-US" dirty="0" smtClean="0"/>
              <a:t>.</a:t>
            </a:r>
            <a:endParaRPr lang="en-IN" dirty="0"/>
          </a:p>
          <a:p>
            <a:r>
              <a:rPr lang="en-US" dirty="0"/>
              <a:t> Online Banking System project captures activities performed by different roles in real life banking which provides enhanced techniques for maintaining the required information up to date, which results in efficiency. The project gives real life understanding of Online Banking System and activities performed by various roles in the supply chain.</a:t>
            </a:r>
            <a:endParaRPr lang="en-IN" dirty="0"/>
          </a:p>
          <a:p>
            <a:pPr marL="0" indent="0">
              <a:lnSpc>
                <a:spcPct val="170000"/>
              </a:lnSpc>
              <a:buNone/>
            </a:pPr>
            <a:endParaRPr lang="en-US" dirty="0"/>
          </a:p>
        </p:txBody>
      </p:sp>
    </p:spTree>
    <p:extLst>
      <p:ext uri="{BB962C8B-B14F-4D97-AF65-F5344CB8AC3E}">
        <p14:creationId xmlns:p14="http://schemas.microsoft.com/office/powerpoint/2010/main" val="39228296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accent6">
                    <a:lumMod val="50000"/>
                  </a:schemeClr>
                </a:solidFill>
              </a:rPr>
              <a:t>System Requirement </a:t>
            </a:r>
            <a:endParaRPr lang="en-US" dirty="0">
              <a:solidFill>
                <a:schemeClr val="accent6">
                  <a:lumMod val="50000"/>
                </a:schemeClr>
              </a:solidFill>
            </a:endParaRPr>
          </a:p>
        </p:txBody>
      </p:sp>
      <p:sp>
        <p:nvSpPr>
          <p:cNvPr id="3" name="Content Placeholder 2"/>
          <p:cNvSpPr>
            <a:spLocks noGrp="1"/>
          </p:cNvSpPr>
          <p:nvPr>
            <p:ph idx="1"/>
          </p:nvPr>
        </p:nvSpPr>
        <p:spPr>
          <a:xfrm>
            <a:off x="1287888" y="1669960"/>
            <a:ext cx="11053851" cy="4576293"/>
          </a:xfrm>
        </p:spPr>
        <p:txBody>
          <a:bodyPr>
            <a:normAutofit/>
          </a:bodyPr>
          <a:lstStyle/>
          <a:p>
            <a:pPr lvl="0">
              <a:lnSpc>
                <a:spcPct val="150000"/>
              </a:lnSpc>
            </a:pPr>
            <a:r>
              <a:rPr lang="en-US" sz="2200" dirty="0">
                <a:solidFill>
                  <a:schemeClr val="tx1"/>
                </a:solidFill>
              </a:rPr>
              <a:t>Functional requirement of the </a:t>
            </a:r>
            <a:r>
              <a:rPr lang="en-US" sz="2200" dirty="0" smtClean="0">
                <a:solidFill>
                  <a:schemeClr val="tx1"/>
                </a:solidFill>
              </a:rPr>
              <a:t>customer is to view Bank Account Balance.</a:t>
            </a:r>
            <a:endParaRPr lang="en-US" sz="2200" dirty="0">
              <a:solidFill>
                <a:schemeClr val="tx1"/>
              </a:solidFill>
            </a:endParaRPr>
          </a:p>
          <a:p>
            <a:pPr lvl="0"/>
            <a:r>
              <a:rPr lang="en-US" sz="2200" dirty="0" smtClean="0">
                <a:solidFill>
                  <a:schemeClr val="tx1"/>
                </a:solidFill>
              </a:rPr>
              <a:t>Customer </a:t>
            </a:r>
            <a:r>
              <a:rPr lang="en-US" sz="2200" dirty="0">
                <a:solidFill>
                  <a:schemeClr val="tx1"/>
                </a:solidFill>
              </a:rPr>
              <a:t>can create an account.</a:t>
            </a:r>
            <a:endParaRPr lang="en-IN" sz="2200" dirty="0">
              <a:solidFill>
                <a:schemeClr val="tx1"/>
              </a:solidFill>
            </a:endParaRPr>
          </a:p>
          <a:p>
            <a:pPr lvl="0"/>
            <a:r>
              <a:rPr lang="en-US" sz="2200" dirty="0">
                <a:solidFill>
                  <a:schemeClr val="tx1"/>
                </a:solidFill>
              </a:rPr>
              <a:t>Customer can transfer funds to another account in the same bank.</a:t>
            </a:r>
            <a:endParaRPr lang="en-IN" sz="2200" dirty="0">
              <a:solidFill>
                <a:schemeClr val="tx1"/>
              </a:solidFill>
            </a:endParaRPr>
          </a:p>
          <a:p>
            <a:pPr lvl="0"/>
            <a:r>
              <a:rPr lang="en-US" sz="2200" dirty="0">
                <a:solidFill>
                  <a:schemeClr val="tx1"/>
                </a:solidFill>
              </a:rPr>
              <a:t>Customer can withdraw money from their account.</a:t>
            </a:r>
            <a:endParaRPr lang="en-IN" sz="2200" dirty="0">
              <a:solidFill>
                <a:schemeClr val="tx1"/>
              </a:solidFill>
            </a:endParaRPr>
          </a:p>
          <a:p>
            <a:pPr lvl="0"/>
            <a:r>
              <a:rPr lang="en-US" sz="2200" dirty="0">
                <a:solidFill>
                  <a:schemeClr val="tx1"/>
                </a:solidFill>
              </a:rPr>
              <a:t>Customer can request details of the last 5 number of transaction he has performed on account.</a:t>
            </a:r>
            <a:endParaRPr lang="en-IN" sz="2200" dirty="0">
              <a:solidFill>
                <a:schemeClr val="tx1"/>
              </a:solidFill>
            </a:endParaRPr>
          </a:p>
          <a:p>
            <a:pPr lvl="0">
              <a:lnSpc>
                <a:spcPct val="150000"/>
              </a:lnSpc>
            </a:pPr>
            <a:endParaRPr lang="en-US" sz="2200" dirty="0">
              <a:solidFill>
                <a:schemeClr val="tx1"/>
              </a:solidFill>
            </a:endParaRPr>
          </a:p>
          <a:p>
            <a:pPr marL="0" indent="0">
              <a:buNone/>
            </a:pPr>
            <a:endParaRPr lang="en-US" sz="2200" dirty="0" smtClean="0">
              <a:solidFill>
                <a:schemeClr val="tx1"/>
              </a:solidFill>
            </a:endParaRPr>
          </a:p>
        </p:txBody>
      </p:sp>
    </p:spTree>
    <p:extLst>
      <p:ext uri="{BB962C8B-B14F-4D97-AF65-F5344CB8AC3E}">
        <p14:creationId xmlns:p14="http://schemas.microsoft.com/office/powerpoint/2010/main" val="12144025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accent6">
                    <a:lumMod val="50000"/>
                  </a:schemeClr>
                </a:solidFill>
              </a:rPr>
              <a:t>System Design</a:t>
            </a:r>
            <a:endParaRPr lang="en-US" dirty="0">
              <a:solidFill>
                <a:schemeClr val="accent6">
                  <a:lumMod val="50000"/>
                </a:schemeClr>
              </a:solidFill>
            </a:endParaRPr>
          </a:p>
        </p:txBody>
      </p:sp>
      <p:sp>
        <p:nvSpPr>
          <p:cNvPr id="3" name="Content Placeholder 2"/>
          <p:cNvSpPr>
            <a:spLocks noGrp="1"/>
          </p:cNvSpPr>
          <p:nvPr>
            <p:ph idx="1"/>
          </p:nvPr>
        </p:nvSpPr>
        <p:spPr>
          <a:xfrm>
            <a:off x="837127" y="2133600"/>
            <a:ext cx="10667485" cy="4357352"/>
          </a:xfrm>
        </p:spPr>
        <p:txBody>
          <a:bodyPr>
            <a:normAutofit/>
          </a:bodyPr>
          <a:lstStyle/>
          <a:p>
            <a:pPr lvl="0">
              <a:lnSpc>
                <a:spcPct val="150000"/>
              </a:lnSpc>
            </a:pPr>
            <a:r>
              <a:rPr lang="en-US" b="1" dirty="0">
                <a:solidFill>
                  <a:srgbClr val="C00000"/>
                </a:solidFill>
              </a:rPr>
              <a:t>UML (Unified Modeling Language) </a:t>
            </a:r>
            <a:r>
              <a:rPr lang="en-US" dirty="0">
                <a:solidFill>
                  <a:srgbClr val="C00000"/>
                </a:solidFill>
              </a:rPr>
              <a:t>is standard language of writing software blue prints.</a:t>
            </a:r>
          </a:p>
          <a:p>
            <a:pPr marL="0" indent="0">
              <a:lnSpc>
                <a:spcPct val="150000"/>
              </a:lnSpc>
              <a:buNone/>
            </a:pPr>
            <a:endParaRPr lang="en-US" dirty="0">
              <a:solidFill>
                <a:srgbClr val="C00000"/>
              </a:solidFill>
            </a:endParaRPr>
          </a:p>
          <a:p>
            <a:pPr>
              <a:lnSpc>
                <a:spcPct val="150000"/>
              </a:lnSpc>
            </a:pPr>
            <a:r>
              <a:rPr lang="en-US" dirty="0">
                <a:solidFill>
                  <a:srgbClr val="C00000"/>
                </a:solidFill>
              </a:rPr>
              <a:t> UML is a language that provides vocabulary and rules for combining words in that vocabulary for the purpose of communication</a:t>
            </a:r>
            <a:r>
              <a:rPr lang="en-US" dirty="0" smtClean="0">
                <a:solidFill>
                  <a:srgbClr val="C00000"/>
                </a:solidFill>
              </a:rPr>
              <a:t>.</a:t>
            </a:r>
          </a:p>
          <a:p>
            <a:pPr marL="0" indent="0">
              <a:lnSpc>
                <a:spcPct val="150000"/>
              </a:lnSpc>
              <a:buNone/>
            </a:pPr>
            <a:r>
              <a:rPr lang="en-US" dirty="0">
                <a:solidFill>
                  <a:srgbClr val="C00000"/>
                </a:solidFill>
              </a:rPr>
              <a:t> </a:t>
            </a:r>
          </a:p>
          <a:p>
            <a:pPr>
              <a:lnSpc>
                <a:spcPct val="150000"/>
              </a:lnSpc>
            </a:pPr>
            <a:r>
              <a:rPr lang="en-US" dirty="0">
                <a:solidFill>
                  <a:srgbClr val="C00000"/>
                </a:solidFill>
              </a:rPr>
              <a:t>A modeling language is a language whose vocabulary and rules focus on the concept and physical representation of a system.</a:t>
            </a:r>
          </a:p>
          <a:p>
            <a:pPr marL="0" indent="0">
              <a:buNone/>
            </a:pPr>
            <a:endParaRPr lang="en-US" dirty="0"/>
          </a:p>
        </p:txBody>
      </p:sp>
    </p:spTree>
    <p:extLst>
      <p:ext uri="{BB962C8B-B14F-4D97-AF65-F5344CB8AC3E}">
        <p14:creationId xmlns:p14="http://schemas.microsoft.com/office/powerpoint/2010/main" val="26884763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71390" y="413916"/>
            <a:ext cx="6049219" cy="6030167"/>
          </a:xfrm>
          <a:prstGeom prst="rect">
            <a:avLst/>
          </a:prstGeom>
        </p:spPr>
      </p:pic>
      <p:sp>
        <p:nvSpPr>
          <p:cNvPr id="4" name="TextBox 3"/>
          <p:cNvSpPr txBox="1"/>
          <p:nvPr/>
        </p:nvSpPr>
        <p:spPr>
          <a:xfrm>
            <a:off x="9981128" y="579548"/>
            <a:ext cx="1186543" cy="369332"/>
          </a:xfrm>
          <a:prstGeom prst="rect">
            <a:avLst/>
          </a:prstGeom>
          <a:noFill/>
        </p:spPr>
        <p:txBody>
          <a:bodyPr wrap="none" rtlCol="0">
            <a:spAutoFit/>
          </a:bodyPr>
          <a:lstStyle/>
          <a:p>
            <a:r>
              <a:rPr lang="en-IN" dirty="0" smtClean="0"/>
              <a:t>Use case</a:t>
            </a:r>
            <a:endParaRPr lang="en-IN" dirty="0"/>
          </a:p>
        </p:txBody>
      </p:sp>
    </p:spTree>
    <p:extLst>
      <p:ext uri="{BB962C8B-B14F-4D97-AF65-F5344CB8AC3E}">
        <p14:creationId xmlns:p14="http://schemas.microsoft.com/office/powerpoint/2010/main" val="847037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8810" y="413916"/>
            <a:ext cx="7554379" cy="6030167"/>
          </a:xfrm>
          <a:prstGeom prst="rect">
            <a:avLst/>
          </a:prstGeom>
        </p:spPr>
      </p:pic>
      <p:sp>
        <p:nvSpPr>
          <p:cNvPr id="4" name="TextBox 3"/>
          <p:cNvSpPr txBox="1"/>
          <p:nvPr/>
        </p:nvSpPr>
        <p:spPr>
          <a:xfrm>
            <a:off x="10187189" y="605307"/>
            <a:ext cx="1792478" cy="369332"/>
          </a:xfrm>
          <a:prstGeom prst="rect">
            <a:avLst/>
          </a:prstGeom>
          <a:noFill/>
        </p:spPr>
        <p:txBody>
          <a:bodyPr wrap="none" rtlCol="0">
            <a:spAutoFit/>
          </a:bodyPr>
          <a:lstStyle/>
          <a:p>
            <a:r>
              <a:rPr lang="en-IN" dirty="0" smtClean="0"/>
              <a:t>Class Diagram</a:t>
            </a:r>
            <a:endParaRPr lang="en-IN" dirty="0"/>
          </a:p>
        </p:txBody>
      </p:sp>
    </p:spTree>
    <p:extLst>
      <p:ext uri="{BB962C8B-B14F-4D97-AF65-F5344CB8AC3E}">
        <p14:creationId xmlns:p14="http://schemas.microsoft.com/office/powerpoint/2010/main" val="5521005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5229" y="0"/>
            <a:ext cx="4881541" cy="6858000"/>
          </a:xfrm>
          <a:prstGeom prst="rect">
            <a:avLst/>
          </a:prstGeom>
        </p:spPr>
      </p:pic>
    </p:spTree>
    <p:extLst>
      <p:ext uri="{BB962C8B-B14F-4D97-AF65-F5344CB8AC3E}">
        <p14:creationId xmlns:p14="http://schemas.microsoft.com/office/powerpoint/2010/main" val="1184328413"/>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docProps/app.xml><?xml version="1.0" encoding="utf-8"?>
<Properties xmlns="http://schemas.openxmlformats.org/officeDocument/2006/extended-properties" xmlns:vt="http://schemas.openxmlformats.org/officeDocument/2006/docPropsVTypes">
  <Template>Wisp</Template>
  <TotalTime>99</TotalTime>
  <Words>567</Words>
  <Application>Microsoft Office PowerPoint</Application>
  <PresentationFormat>Widescreen</PresentationFormat>
  <Paragraphs>43</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Century Gothic</vt:lpstr>
      <vt:lpstr>Wingdings</vt:lpstr>
      <vt:lpstr>Wingdings 3</vt:lpstr>
      <vt:lpstr>Wisp</vt:lpstr>
      <vt:lpstr>“Online Internet Banking”</vt:lpstr>
      <vt:lpstr>INDEX</vt:lpstr>
      <vt:lpstr>Introduction</vt:lpstr>
      <vt:lpstr>Problem Definition</vt:lpstr>
      <vt:lpstr>System Requirement </vt:lpstr>
      <vt:lpstr>System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Presentation On “ONLINE SHOPPING WEBSITE”</dc:title>
  <dc:creator>Pranjali</dc:creator>
  <cp:lastModifiedBy>Rushabh Wadkar</cp:lastModifiedBy>
  <cp:revision>32</cp:revision>
  <dcterms:created xsi:type="dcterms:W3CDTF">2015-10-20T05:26:05Z</dcterms:created>
  <dcterms:modified xsi:type="dcterms:W3CDTF">2015-10-23T05:29:53Z</dcterms:modified>
</cp:coreProperties>
</file>

<file path=docProps/thumbnail.jpeg>
</file>